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0" r:id="rId1"/>
  </p:sldMasterIdLst>
  <p:sldIdLst>
    <p:sldId id="256" r:id="rId2"/>
    <p:sldId id="507" r:id="rId3"/>
    <p:sldId id="512" r:id="rId4"/>
    <p:sldId id="514" r:id="rId5"/>
    <p:sldId id="522" r:id="rId6"/>
    <p:sldId id="534" r:id="rId7"/>
    <p:sldId id="536" r:id="rId8"/>
    <p:sldId id="530" r:id="rId9"/>
    <p:sldId id="532" r:id="rId10"/>
    <p:sldId id="537" r:id="rId11"/>
    <p:sldId id="502" r:id="rId12"/>
    <p:sldId id="503" r:id="rId13"/>
    <p:sldId id="504" r:id="rId14"/>
    <p:sldId id="533" r:id="rId15"/>
    <p:sldId id="506" r:id="rId16"/>
    <p:sldId id="535" r:id="rId17"/>
    <p:sldId id="539" r:id="rId18"/>
    <p:sldId id="538" r:id="rId19"/>
    <p:sldId id="497" r:id="rId20"/>
    <p:sldId id="498" r:id="rId21"/>
    <p:sldId id="499" r:id="rId22"/>
    <p:sldId id="500" r:id="rId23"/>
    <p:sldId id="526" r:id="rId24"/>
    <p:sldId id="527" r:id="rId25"/>
    <p:sldId id="410" r:id="rId26"/>
    <p:sldId id="464" r:id="rId27"/>
    <p:sldId id="321" r:id="rId28"/>
  </p:sldIdLst>
  <p:sldSz cx="9144000" cy="6858000" type="screen4x3"/>
  <p:notesSz cx="6788150" cy="9923463"/>
  <p:defaultTextStyle>
    <a:defPPr>
      <a:defRPr lang="pt-BR"/>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4660"/>
  </p:normalViewPr>
  <p:slideViewPr>
    <p:cSldViewPr>
      <p:cViewPr varScale="1">
        <p:scale>
          <a:sx n="64" d="100"/>
          <a:sy n="64" d="100"/>
        </p:scale>
        <p:origin x="-147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47F7F01C-4FED-4EEE-BA2A-FF6D59E5C243}" type="slidenum">
              <a:rPr lang="pt-BR" altLang="pt-BR" smtClean="0"/>
              <a:pPr>
                <a:defRPr/>
              </a:pPr>
              <a:t>‹nº›</a:t>
            </a:fld>
            <a:endParaRPr lang="pt-BR" altLang="pt-BR"/>
          </a:p>
        </p:txBody>
      </p:sp>
    </p:spTree>
    <p:extLst>
      <p:ext uri="{BB962C8B-B14F-4D97-AF65-F5344CB8AC3E}">
        <p14:creationId xmlns:p14="http://schemas.microsoft.com/office/powerpoint/2010/main" xmlns="" val="4009771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D93B5121-91CD-4040-A820-546C533F147E}" type="slidenum">
              <a:rPr lang="pt-BR" altLang="pt-BR" smtClean="0"/>
              <a:pPr>
                <a:defRPr/>
              </a:pPr>
              <a:t>‹nº›</a:t>
            </a:fld>
            <a:endParaRPr lang="pt-BR" altLang="pt-BR"/>
          </a:p>
        </p:txBody>
      </p:sp>
    </p:spTree>
    <p:extLst>
      <p:ext uri="{BB962C8B-B14F-4D97-AF65-F5344CB8AC3E}">
        <p14:creationId xmlns:p14="http://schemas.microsoft.com/office/powerpoint/2010/main" xmlns="" val="2794820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146F4029-8C80-4E5C-A9A7-5E7C7AC8A2DF}" type="slidenum">
              <a:rPr lang="pt-BR" altLang="pt-BR" smtClean="0"/>
              <a:pPr>
                <a:defRPr/>
              </a:pPr>
              <a:t>‹nº›</a:t>
            </a:fld>
            <a:endParaRPr lang="pt-BR" altLang="pt-BR"/>
          </a:p>
        </p:txBody>
      </p:sp>
    </p:spTree>
    <p:extLst>
      <p:ext uri="{BB962C8B-B14F-4D97-AF65-F5344CB8AC3E}">
        <p14:creationId xmlns:p14="http://schemas.microsoft.com/office/powerpoint/2010/main" xmlns="" val="3513608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2ABD1C98-7EFE-4397-86B8-C654A108C8C1}" type="slidenum">
              <a:rPr lang="pt-BR" altLang="pt-BR" smtClean="0"/>
              <a:pPr>
                <a:defRPr/>
              </a:pPr>
              <a:t>‹nº›</a:t>
            </a:fld>
            <a:endParaRPr lang="pt-BR" altLang="pt-BR"/>
          </a:p>
        </p:txBody>
      </p:sp>
    </p:spTree>
    <p:extLst>
      <p:ext uri="{BB962C8B-B14F-4D97-AF65-F5344CB8AC3E}">
        <p14:creationId xmlns:p14="http://schemas.microsoft.com/office/powerpoint/2010/main" xmlns="" val="2540724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pPr>
              <a:defRPr/>
            </a:pPr>
            <a:endParaRPr lang="pt-BR"/>
          </a:p>
        </p:txBody>
      </p:sp>
      <p:sp>
        <p:nvSpPr>
          <p:cNvPr id="5" name="Espaço Reservado para Rodapé 4"/>
          <p:cNvSpPr>
            <a:spLocks noGrp="1"/>
          </p:cNvSpPr>
          <p:nvPr>
            <p:ph type="ftr" sz="quarter" idx="11"/>
          </p:nvPr>
        </p:nvSpPr>
        <p:spPr/>
        <p:txBody>
          <a:bodyPr/>
          <a:lstStyle/>
          <a:p>
            <a:pPr>
              <a:defRPr/>
            </a:pPr>
            <a:endParaRPr lang="pt-BR"/>
          </a:p>
        </p:txBody>
      </p:sp>
      <p:sp>
        <p:nvSpPr>
          <p:cNvPr id="6" name="Espaço Reservado para Número de Slide 5"/>
          <p:cNvSpPr>
            <a:spLocks noGrp="1"/>
          </p:cNvSpPr>
          <p:nvPr>
            <p:ph type="sldNum" sz="quarter" idx="12"/>
          </p:nvPr>
        </p:nvSpPr>
        <p:spPr/>
        <p:txBody>
          <a:bodyPr/>
          <a:lstStyle/>
          <a:p>
            <a:pPr>
              <a:defRPr/>
            </a:pPr>
            <a:fld id="{D257D77D-E6B7-4B14-9EA0-A84ACEA7A780}" type="slidenum">
              <a:rPr lang="pt-BR" altLang="pt-BR" smtClean="0"/>
              <a:pPr>
                <a:defRPr/>
              </a:pPr>
              <a:t>‹nº›</a:t>
            </a:fld>
            <a:endParaRPr lang="pt-BR" altLang="pt-BR"/>
          </a:p>
        </p:txBody>
      </p:sp>
    </p:spTree>
    <p:extLst>
      <p:ext uri="{BB962C8B-B14F-4D97-AF65-F5344CB8AC3E}">
        <p14:creationId xmlns:p14="http://schemas.microsoft.com/office/powerpoint/2010/main" xmlns="" val="2062084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9D21799F-DE22-4D28-B451-15FEC95BA398}" type="slidenum">
              <a:rPr lang="pt-BR" altLang="pt-BR" smtClean="0"/>
              <a:pPr>
                <a:defRPr/>
              </a:pPr>
              <a:t>‹nº›</a:t>
            </a:fld>
            <a:endParaRPr lang="pt-BR" altLang="pt-BR"/>
          </a:p>
        </p:txBody>
      </p:sp>
    </p:spTree>
    <p:extLst>
      <p:ext uri="{BB962C8B-B14F-4D97-AF65-F5344CB8AC3E}">
        <p14:creationId xmlns:p14="http://schemas.microsoft.com/office/powerpoint/2010/main" xmlns="" val="3309611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pPr>
              <a:defRPr/>
            </a:pPr>
            <a:endParaRPr lang="pt-BR"/>
          </a:p>
        </p:txBody>
      </p:sp>
      <p:sp>
        <p:nvSpPr>
          <p:cNvPr id="8" name="Espaço Reservado para Rodapé 7"/>
          <p:cNvSpPr>
            <a:spLocks noGrp="1"/>
          </p:cNvSpPr>
          <p:nvPr>
            <p:ph type="ftr" sz="quarter" idx="11"/>
          </p:nvPr>
        </p:nvSpPr>
        <p:spPr/>
        <p:txBody>
          <a:bodyPr/>
          <a:lstStyle/>
          <a:p>
            <a:pPr>
              <a:defRPr/>
            </a:pPr>
            <a:endParaRPr lang="pt-BR"/>
          </a:p>
        </p:txBody>
      </p:sp>
      <p:sp>
        <p:nvSpPr>
          <p:cNvPr id="9" name="Espaço Reservado para Número de Slide 8"/>
          <p:cNvSpPr>
            <a:spLocks noGrp="1"/>
          </p:cNvSpPr>
          <p:nvPr>
            <p:ph type="sldNum" sz="quarter" idx="12"/>
          </p:nvPr>
        </p:nvSpPr>
        <p:spPr/>
        <p:txBody>
          <a:bodyPr/>
          <a:lstStyle/>
          <a:p>
            <a:pPr>
              <a:defRPr/>
            </a:pPr>
            <a:fld id="{CAAB0D56-B21F-4D13-A250-4627044E693C}" type="slidenum">
              <a:rPr lang="pt-BR" altLang="pt-BR" smtClean="0"/>
              <a:pPr>
                <a:defRPr/>
              </a:pPr>
              <a:t>‹nº›</a:t>
            </a:fld>
            <a:endParaRPr lang="pt-BR" altLang="pt-BR"/>
          </a:p>
        </p:txBody>
      </p:sp>
    </p:spTree>
    <p:extLst>
      <p:ext uri="{BB962C8B-B14F-4D97-AF65-F5344CB8AC3E}">
        <p14:creationId xmlns:p14="http://schemas.microsoft.com/office/powerpoint/2010/main" xmlns="" val="1530918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pPr>
              <a:defRPr/>
            </a:pPr>
            <a:endParaRPr lang="pt-BR"/>
          </a:p>
        </p:txBody>
      </p:sp>
      <p:sp>
        <p:nvSpPr>
          <p:cNvPr id="4" name="Espaço Reservado para Rodapé 3"/>
          <p:cNvSpPr>
            <a:spLocks noGrp="1"/>
          </p:cNvSpPr>
          <p:nvPr>
            <p:ph type="ftr" sz="quarter" idx="11"/>
          </p:nvPr>
        </p:nvSpPr>
        <p:spPr/>
        <p:txBody>
          <a:bodyPr/>
          <a:lstStyle/>
          <a:p>
            <a:pPr>
              <a:defRPr/>
            </a:pPr>
            <a:endParaRPr lang="pt-BR"/>
          </a:p>
        </p:txBody>
      </p:sp>
      <p:sp>
        <p:nvSpPr>
          <p:cNvPr id="5" name="Espaço Reservado para Número de Slide 4"/>
          <p:cNvSpPr>
            <a:spLocks noGrp="1"/>
          </p:cNvSpPr>
          <p:nvPr>
            <p:ph type="sldNum" sz="quarter" idx="12"/>
          </p:nvPr>
        </p:nvSpPr>
        <p:spPr/>
        <p:txBody>
          <a:bodyPr/>
          <a:lstStyle/>
          <a:p>
            <a:pPr>
              <a:defRPr/>
            </a:pPr>
            <a:fld id="{5FF75CCB-2443-4AC2-A8B6-76654816CBBF}" type="slidenum">
              <a:rPr lang="pt-BR" altLang="pt-BR" smtClean="0"/>
              <a:pPr>
                <a:defRPr/>
              </a:pPr>
              <a:t>‹nº›</a:t>
            </a:fld>
            <a:endParaRPr lang="pt-BR" altLang="pt-BR"/>
          </a:p>
        </p:txBody>
      </p:sp>
    </p:spTree>
    <p:extLst>
      <p:ext uri="{BB962C8B-B14F-4D97-AF65-F5344CB8AC3E}">
        <p14:creationId xmlns:p14="http://schemas.microsoft.com/office/powerpoint/2010/main" xmlns="" val="70478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pPr>
              <a:defRPr/>
            </a:pPr>
            <a:endParaRPr lang="pt-BR"/>
          </a:p>
        </p:txBody>
      </p:sp>
      <p:sp>
        <p:nvSpPr>
          <p:cNvPr id="3" name="Espaço Reservado para Rodapé 2"/>
          <p:cNvSpPr>
            <a:spLocks noGrp="1"/>
          </p:cNvSpPr>
          <p:nvPr>
            <p:ph type="ftr" sz="quarter" idx="11"/>
          </p:nvPr>
        </p:nvSpPr>
        <p:spPr/>
        <p:txBody>
          <a:bodyPr/>
          <a:lstStyle/>
          <a:p>
            <a:pPr>
              <a:defRPr/>
            </a:pPr>
            <a:endParaRPr lang="pt-BR"/>
          </a:p>
        </p:txBody>
      </p:sp>
      <p:sp>
        <p:nvSpPr>
          <p:cNvPr id="4" name="Espaço Reservado para Número de Slide 3"/>
          <p:cNvSpPr>
            <a:spLocks noGrp="1"/>
          </p:cNvSpPr>
          <p:nvPr>
            <p:ph type="sldNum" sz="quarter" idx="12"/>
          </p:nvPr>
        </p:nvSpPr>
        <p:spPr/>
        <p:txBody>
          <a:bodyPr/>
          <a:lstStyle/>
          <a:p>
            <a:pPr>
              <a:defRPr/>
            </a:pPr>
            <a:fld id="{2EB73B52-8DBA-4DDF-8B63-D6B3F1F9A6EB}" type="slidenum">
              <a:rPr lang="pt-BR" altLang="pt-BR" smtClean="0"/>
              <a:pPr>
                <a:defRPr/>
              </a:pPr>
              <a:t>‹nº›</a:t>
            </a:fld>
            <a:endParaRPr lang="pt-BR" altLang="pt-BR"/>
          </a:p>
        </p:txBody>
      </p:sp>
    </p:spTree>
    <p:extLst>
      <p:ext uri="{BB962C8B-B14F-4D97-AF65-F5344CB8AC3E}">
        <p14:creationId xmlns:p14="http://schemas.microsoft.com/office/powerpoint/2010/main" xmlns="" val="2023263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D297D059-B8C8-4101-A7D8-02FC2D52BC22}" type="slidenum">
              <a:rPr lang="pt-BR" altLang="pt-BR" smtClean="0"/>
              <a:pPr>
                <a:defRPr/>
              </a:pPr>
              <a:t>‹nº›</a:t>
            </a:fld>
            <a:endParaRPr lang="pt-BR" altLang="pt-BR"/>
          </a:p>
        </p:txBody>
      </p:sp>
    </p:spTree>
    <p:extLst>
      <p:ext uri="{BB962C8B-B14F-4D97-AF65-F5344CB8AC3E}">
        <p14:creationId xmlns:p14="http://schemas.microsoft.com/office/powerpoint/2010/main" xmlns="" val="3871371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pPr>
              <a:defRPr/>
            </a:pPr>
            <a:endParaRPr lang="pt-BR"/>
          </a:p>
        </p:txBody>
      </p:sp>
      <p:sp>
        <p:nvSpPr>
          <p:cNvPr id="6" name="Espaço Reservado para Rodapé 5"/>
          <p:cNvSpPr>
            <a:spLocks noGrp="1"/>
          </p:cNvSpPr>
          <p:nvPr>
            <p:ph type="ftr" sz="quarter" idx="11"/>
          </p:nvPr>
        </p:nvSpPr>
        <p:spPr/>
        <p:txBody>
          <a:bodyPr/>
          <a:lstStyle/>
          <a:p>
            <a:pPr>
              <a:defRPr/>
            </a:pPr>
            <a:endParaRPr lang="pt-BR"/>
          </a:p>
        </p:txBody>
      </p:sp>
      <p:sp>
        <p:nvSpPr>
          <p:cNvPr id="7" name="Espaço Reservado para Número de Slide 6"/>
          <p:cNvSpPr>
            <a:spLocks noGrp="1"/>
          </p:cNvSpPr>
          <p:nvPr>
            <p:ph type="sldNum" sz="quarter" idx="12"/>
          </p:nvPr>
        </p:nvSpPr>
        <p:spPr/>
        <p:txBody>
          <a:bodyPr/>
          <a:lstStyle/>
          <a:p>
            <a:pPr>
              <a:defRPr/>
            </a:pPr>
            <a:fld id="{78F12B41-7D65-4ABB-A404-76583A62D741}" type="slidenum">
              <a:rPr lang="pt-BR" altLang="pt-BR" smtClean="0"/>
              <a:pPr>
                <a:defRPr/>
              </a:pPr>
              <a:t>‹nº›</a:t>
            </a:fld>
            <a:endParaRPr lang="pt-BR" altLang="pt-BR"/>
          </a:p>
        </p:txBody>
      </p:sp>
    </p:spTree>
    <p:extLst>
      <p:ext uri="{BB962C8B-B14F-4D97-AF65-F5344CB8AC3E}">
        <p14:creationId xmlns:p14="http://schemas.microsoft.com/office/powerpoint/2010/main" xmlns="" val="2683564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4ADE33C-69F6-4DEA-96AE-B55F3CFAE773}" type="slidenum">
              <a:rPr lang="pt-BR" altLang="pt-BR" smtClean="0"/>
              <a:pPr>
                <a:defRPr/>
              </a:pPr>
              <a:t>‹nº›</a:t>
            </a:fld>
            <a:endParaRPr lang="pt-BR" altLang="pt-BR"/>
          </a:p>
        </p:txBody>
      </p:sp>
    </p:spTree>
    <p:extLst>
      <p:ext uri="{BB962C8B-B14F-4D97-AF65-F5344CB8AC3E}">
        <p14:creationId xmlns:p14="http://schemas.microsoft.com/office/powerpoint/2010/main" xmlns="" val="543418994"/>
      </p:ext>
    </p:extLst>
  </p:cSld>
  <p:clrMap bg1="lt1" tx1="dk1" bg2="lt2" tx2="dk2" accent1="accent1" accent2="accent2" accent3="accent3" accent4="accent4" accent5="accent5" accent6="accent6" hlink="hlink" folHlink="folHlink"/>
  <p:sldLayoutIdLst>
    <p:sldLayoutId id="2147484031" r:id="rId1"/>
    <p:sldLayoutId id="2147484032"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brunosafreiremartins@hotmail.com"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hyperlink" Target="mailto:bmprofprev@gmail.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a:bodyPr>
          <a:lstStyle/>
          <a:p>
            <a:pPr eaLnBrk="1" fontAlgn="auto" hangingPunct="1">
              <a:spcAft>
                <a:spcPts val="0"/>
              </a:spcAft>
              <a:defRPr/>
            </a:pPr>
            <a:r>
              <a:rPr lang="pt-BR" sz="4400" b="1" dirty="0" smtClean="0">
                <a:solidFill>
                  <a:srgbClr val="FF0000"/>
                </a:solidFill>
              </a:rPr>
              <a:t>PENSÃO POR MORTE</a:t>
            </a:r>
            <a:r>
              <a:rPr lang="pt-BR" sz="4400" dirty="0" smtClean="0"/>
              <a:t/>
            </a:r>
            <a:br>
              <a:rPr lang="pt-BR" sz="4400" dirty="0" smtClean="0"/>
            </a:br>
            <a:r>
              <a:rPr lang="pt-BR" b="1" dirty="0" smtClean="0"/>
              <a:t>Aspectos Controvertidos</a:t>
            </a:r>
          </a:p>
        </p:txBody>
      </p:sp>
      <p:sp>
        <p:nvSpPr>
          <p:cNvPr id="9220" name="Rectangle 3"/>
          <p:cNvSpPr>
            <a:spLocks noGrp="1" noChangeArrowheads="1"/>
          </p:cNvSpPr>
          <p:nvPr>
            <p:ph type="subTitle" idx="1"/>
          </p:nvPr>
        </p:nvSpPr>
        <p:spPr/>
        <p:txBody>
          <a:bodyPr/>
          <a:lstStyle/>
          <a:p>
            <a:pPr marR="0" eaLnBrk="1" hangingPunct="1">
              <a:buFont typeface="Arial" panose="020B0604020202020204" pitchFamily="34" charset="0"/>
              <a:buNone/>
            </a:pPr>
            <a:r>
              <a:rPr lang="pt-BR" altLang="pt-BR" i="1" smtClean="0"/>
              <a:t>Bruno Sá Freire Martins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7330"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65891" name="CaixaDeTexto 5"/>
          <p:cNvSpPr txBox="1">
            <a:spLocks noChangeArrowheads="1"/>
          </p:cNvSpPr>
          <p:nvPr/>
        </p:nvSpPr>
        <p:spPr bwMode="auto">
          <a:xfrm>
            <a:off x="565150" y="1012825"/>
            <a:ext cx="8064500" cy="5740033"/>
          </a:xfrm>
          <a:prstGeom prst="rect">
            <a:avLst/>
          </a:prstGeom>
          <a:noFill/>
          <a:ln>
            <a:noFill/>
          </a:ln>
          <a:extLst>
            <a:ext uri="{909E8E84-426E-40DD-AFC4-6F175D3DCCD1}"/>
            <a:ext uri="{91240B29-F687-4F45-9708-019B960494DF}"/>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just"/>
            <a:r>
              <a:rPr lang="pt-BR" sz="2100" dirty="0" smtClean="0"/>
              <a:t>9.3. determinar ao Comando do Exército que, em casos análogos ao da pensionista Inês Meira Barros de Oliveira, respeite o entendimento firmado pelo TCU nos autos do TC 009.585/2004-9, que versou sobre a aludida consulta formulada pelo Tribunal Superior do Trabalho, no sentido de que, nos termos do item 9.2 do Acórdão 2.079/2005-Plenário, não deve incidir o teto constitucional sobre o montante resultante da acumulação do benefício de pensão com a remuneração de cargo efetivo e em comissão ou sobre o montante resultante da acumulação do benefício de pensão com os proventos de inatividade, por decorrerem de fatos geradores distintos, em face do art. 37, XI (redação dada pela Emenda Constitucional nº 41/2003), e do art. 40, § 11, da Constituição Federal (redação dada pela Emenda Constitucional nº 20/1998). (TCU. ACÓRDÃO Nº 6225/2016)</a:t>
            </a:r>
            <a:r>
              <a:rPr lang="pt-BR" sz="2400" dirty="0" smtClean="0"/>
              <a:t> </a:t>
            </a:r>
          </a:p>
          <a:p>
            <a:pPr algn="just" eaLnBrk="1" hangingPunct="1">
              <a:spcBef>
                <a:spcPct val="0"/>
              </a:spcBef>
              <a:buClrTx/>
              <a:buSzTx/>
              <a:buFontTx/>
              <a:buNone/>
              <a:defRPr/>
            </a:pPr>
            <a:endParaRPr lang="pt-BR" altLang="pt-BR" sz="28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44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lstStyle/>
          <a:p>
            <a:pPr algn="ctr">
              <a:buFont typeface="Wingdings 3" pitchFamily="18" charset="2"/>
              <a:buNone/>
              <a:defRPr/>
            </a:pPr>
            <a:endParaRPr lang="pt-BR" sz="5000" b="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MENOR SOB GUARDA</a:t>
            </a:r>
          </a:p>
          <a:p>
            <a:pPr>
              <a:buFont typeface="Wingdings 3" pitchFamily="18" charset="2"/>
              <a:buNone/>
              <a:defRPr/>
            </a:pPr>
            <a:endParaRPr lang="pt-BR"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0466"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Espaço Reservado para Conteúdo 1"/>
          <p:cNvSpPr>
            <a:spLocks noGrp="1"/>
          </p:cNvSpPr>
          <p:nvPr>
            <p:ph idx="1"/>
          </p:nvPr>
        </p:nvSpPr>
        <p:spPr/>
        <p:txBody>
          <a:bodyPr>
            <a:normAutofit fontScale="85000" lnSpcReduction="20000"/>
          </a:bodyPr>
          <a:lstStyle/>
          <a:p>
            <a:pPr algn="just">
              <a:buFont typeface="Wingdings 3" pitchFamily="18" charset="2"/>
              <a:buNone/>
              <a:defRPr/>
            </a:pPr>
            <a:r>
              <a:rPr lang="pt-BR" dirty="0" smtClean="0"/>
              <a:t>	Embora a lei complementar estadual previdenciária do Estado de Mato Grosso seja lei específica da previdência social, não menos certo é que a criança e adolescente tem norma específica, o Estatuto da Criança e do Adolescente que confere ao menor sob guarda a condição de dependente para todos os efeitos, inclusive previdenciários (art. 33, § 3º, Lei n.º 8.069/90), norma que representa a política de proteção ao menor, embasada na Constituição Federal que estabelece o dever do poder público e da sociedade na proteção da criança e do adolescente (art. 227, caput, e § 3º, inciso II). </a:t>
            </a:r>
            <a:r>
              <a:rPr lang="pt-BR" sz="3200" b="1" dirty="0" smtClean="0"/>
              <a:t> RMS 36034 / MT</a:t>
            </a:r>
            <a:endParaRPr lang="pt-BR" sz="3200" b="1" dirty="0"/>
          </a:p>
        </p:txBody>
      </p:sp>
      <p:sp>
        <p:nvSpPr>
          <p:cNvPr id="3" name="Título 2"/>
          <p:cNvSpPr>
            <a:spLocks noGrp="1"/>
          </p:cNvSpPr>
          <p:nvPr>
            <p:ph type="title"/>
          </p:nvPr>
        </p:nvSpPr>
        <p:spPr/>
        <p:txBody>
          <a:bodyPr/>
          <a:lstStyle/>
          <a:p>
            <a:pPr algn="ctr">
              <a:defRPr/>
            </a:pPr>
            <a:r>
              <a:rPr lang="pt-BR" dirty="0" smtClean="0"/>
              <a:t>STJ</a:t>
            </a:r>
            <a:endParaRPr lang="pt-B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1490"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91491" name="Espaço Reservado para Conteúdo 1"/>
          <p:cNvSpPr>
            <a:spLocks noGrp="1"/>
          </p:cNvSpPr>
          <p:nvPr>
            <p:ph idx="1"/>
          </p:nvPr>
        </p:nvSpPr>
        <p:spPr/>
        <p:txBody>
          <a:bodyPr>
            <a:normAutofit lnSpcReduction="10000"/>
          </a:bodyPr>
          <a:lstStyle/>
          <a:p>
            <a:pPr algn="just">
              <a:buFont typeface="Wingdings 3" pitchFamily="18" charset="2"/>
              <a:buNone/>
            </a:pPr>
            <a:r>
              <a:rPr lang="pt-BR" altLang="pt-BR" smtClean="0"/>
              <a:t>	MANDADO DE SEGURANÇA. TRIBUNAL DE CONTAS DA UNIÃO. MENOR SOB GUARDA DE SERVIDOR PÚBLICO. FALECIMENTO: PENSÃO TEMPORÁRIA. ART. 217, INC. II, AL. B, DA LEI N. 8.112/1990. NEGATIVA DE REGISTRO. LEI N. 9.717/1998, ART. 5º. PRETENSO EFEITO DERROGATÓRIO NOS REGIMES PRÓPRIOS DE PREVIDÊNCIA SOCIAL: INOCORRÊNCIA. MANDADO DE SEGURANÇA CONCEDIDO. (MS. 31.770/DF)</a:t>
            </a:r>
          </a:p>
        </p:txBody>
      </p:sp>
      <p:sp>
        <p:nvSpPr>
          <p:cNvPr id="3" name="Título 2"/>
          <p:cNvSpPr>
            <a:spLocks noGrp="1"/>
          </p:cNvSpPr>
          <p:nvPr>
            <p:ph type="title"/>
          </p:nvPr>
        </p:nvSpPr>
        <p:spPr/>
        <p:txBody>
          <a:bodyPr/>
          <a:lstStyle/>
          <a:p>
            <a:pPr algn="ctr">
              <a:defRPr/>
            </a:pPr>
            <a:r>
              <a:rPr lang="pt-BR" dirty="0" smtClean="0"/>
              <a:t>STF</a:t>
            </a:r>
            <a:endParaRPr lang="pt-B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44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lstStyle/>
          <a:p>
            <a:pPr algn="ctr">
              <a:buFont typeface="Wingdings 3" pitchFamily="18" charset="2"/>
              <a:buNone/>
              <a:defRPr/>
            </a:pPr>
            <a:endParaRPr lang="pt-BR" sz="5000" b="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EX-CONJUGE</a:t>
            </a:r>
          </a:p>
          <a:p>
            <a:pPr>
              <a:buFont typeface="Wingdings 3" pitchFamily="18" charset="2"/>
              <a:buNone/>
              <a:defRPr/>
            </a:pPr>
            <a:endParaRPr lang="pt-BR" sz="6000" b="1"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538"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61175"/>
          </a:xfrm>
          <a:prstGeom prst="rect">
            <a:avLst/>
          </a:prstGeom>
          <a:noFill/>
          <a:ln w="9525">
            <a:noFill/>
            <a:miter lim="800000"/>
            <a:headEnd/>
            <a:tailEnd/>
          </a:ln>
        </p:spPr>
      </p:pic>
      <p:pic>
        <p:nvPicPr>
          <p:cNvPr id="193539" name="Picture 7" descr="http://sr.photos2.fotosearch.com/bthumb/CSP/CSP992/k13347126.jpg"/>
          <p:cNvPicPr>
            <a:picLocks noChangeAspect="1" noChangeArrowheads="1"/>
          </p:cNvPicPr>
          <p:nvPr/>
        </p:nvPicPr>
        <p:blipFill>
          <a:blip r:embed="rId3" cstate="print"/>
          <a:srcRect/>
          <a:stretch>
            <a:fillRect/>
          </a:stretch>
        </p:blipFill>
        <p:spPr bwMode="auto">
          <a:xfrm>
            <a:off x="7308850" y="4481513"/>
            <a:ext cx="1835150" cy="2376487"/>
          </a:xfrm>
          <a:prstGeom prst="rect">
            <a:avLst/>
          </a:prstGeom>
          <a:noFill/>
          <a:ln w="9525">
            <a:noFill/>
            <a:miter lim="800000"/>
            <a:headEnd/>
            <a:tailEnd/>
          </a:ln>
        </p:spPr>
      </p:pic>
      <p:pic>
        <p:nvPicPr>
          <p:cNvPr id="193540" name="Picture 9" descr="http://sr.photos2.fotosearch.com/bthumb/CSP/CSP991/k12403722.jpg"/>
          <p:cNvPicPr>
            <a:picLocks noChangeAspect="1" noChangeArrowheads="1"/>
          </p:cNvPicPr>
          <p:nvPr/>
        </p:nvPicPr>
        <p:blipFill>
          <a:blip r:embed="rId4" cstate="print"/>
          <a:srcRect/>
          <a:stretch>
            <a:fillRect/>
          </a:stretch>
        </p:blipFill>
        <p:spPr bwMode="auto">
          <a:xfrm>
            <a:off x="0" y="4708525"/>
            <a:ext cx="1800225" cy="2149475"/>
          </a:xfrm>
          <a:prstGeom prst="rect">
            <a:avLst/>
          </a:prstGeom>
          <a:noFill/>
          <a:ln w="9525">
            <a:noFill/>
            <a:miter lim="800000"/>
            <a:headEnd/>
            <a:tailEnd/>
          </a:ln>
        </p:spPr>
      </p:pic>
      <p:sp>
        <p:nvSpPr>
          <p:cNvPr id="3" name="Espaço Reservado para Conteúdo 2"/>
          <p:cNvSpPr>
            <a:spLocks noGrp="1"/>
          </p:cNvSpPr>
          <p:nvPr>
            <p:ph idx="1"/>
          </p:nvPr>
        </p:nvSpPr>
        <p:spPr>
          <a:xfrm>
            <a:off x="468313" y="1412875"/>
            <a:ext cx="8229600" cy="4525963"/>
          </a:xfrm>
        </p:spPr>
        <p:txBody>
          <a:bodyPr rtlCol="0">
            <a:normAutofit lnSpcReduction="10000"/>
          </a:bodyPr>
          <a:lstStyle/>
          <a:p>
            <a:pPr marL="365760" indent="-256032" algn="ctr" eaLnBrk="1" fontAlgn="auto" hangingPunct="1">
              <a:spcAft>
                <a:spcPts val="0"/>
              </a:spcAft>
              <a:buFont typeface="Wingdings 3"/>
              <a:buNone/>
              <a:defRPr/>
            </a:pPr>
            <a:endParaRPr lang="pt-BR" sz="3600" b="1" i="1" dirty="0" smtClean="0"/>
          </a:p>
          <a:p>
            <a:pPr marL="365760" indent="-256032" algn="ctr" eaLnBrk="1" fontAlgn="auto" hangingPunct="1">
              <a:spcAft>
                <a:spcPts val="0"/>
              </a:spcAft>
              <a:buFont typeface="Wingdings 3"/>
              <a:buNone/>
              <a:defRPr/>
            </a:pPr>
            <a:r>
              <a:rPr lang="pt-BR" sz="3600" b="1" i="1" dirty="0" smtClean="0"/>
              <a:t>A mulher que renunciou aos alimentos na separação judicial tem</a:t>
            </a:r>
            <a:br>
              <a:rPr lang="pt-BR" sz="3600" b="1" i="1" dirty="0" smtClean="0"/>
            </a:br>
            <a:r>
              <a:rPr lang="pt-BR" sz="3600" b="1" i="1" dirty="0" smtClean="0"/>
              <a:t>direito à pensão previdenciária por morte do ex-marido, comprovada a</a:t>
            </a:r>
            <a:br>
              <a:rPr lang="pt-BR" sz="3600" b="1" i="1" dirty="0" smtClean="0"/>
            </a:br>
            <a:r>
              <a:rPr lang="pt-BR" sz="3600" b="1" i="1" dirty="0" smtClean="0"/>
              <a:t>necessidade econômica superveniente. </a:t>
            </a:r>
            <a:r>
              <a:rPr lang="pt-BR" sz="3600" dirty="0" smtClean="0"/>
              <a:t>(Súmula 336, STJ)</a:t>
            </a:r>
            <a:br>
              <a:rPr lang="pt-BR" sz="3600" dirty="0" smtClean="0"/>
            </a:br>
            <a:endParaRPr lang="pt-BR" sz="3600" dirty="0"/>
          </a:p>
        </p:txBody>
      </p:sp>
      <p:sp>
        <p:nvSpPr>
          <p:cNvPr id="3686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538"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61175"/>
          </a:xfrm>
          <a:prstGeom prst="rect">
            <a:avLst/>
          </a:prstGeom>
          <a:noFill/>
          <a:ln w="9525">
            <a:noFill/>
            <a:miter lim="800000"/>
            <a:headEnd/>
            <a:tailEnd/>
          </a:ln>
        </p:spPr>
      </p:pic>
      <p:pic>
        <p:nvPicPr>
          <p:cNvPr id="193539" name="Picture 7" descr="http://sr.photos2.fotosearch.com/bthumb/CSP/CSP992/k13347126.jpg"/>
          <p:cNvPicPr>
            <a:picLocks noChangeAspect="1" noChangeArrowheads="1"/>
          </p:cNvPicPr>
          <p:nvPr/>
        </p:nvPicPr>
        <p:blipFill>
          <a:blip r:embed="rId3" cstate="print"/>
          <a:srcRect/>
          <a:stretch>
            <a:fillRect/>
          </a:stretch>
        </p:blipFill>
        <p:spPr bwMode="auto">
          <a:xfrm>
            <a:off x="7308850" y="4481513"/>
            <a:ext cx="1835150" cy="2376487"/>
          </a:xfrm>
          <a:prstGeom prst="rect">
            <a:avLst/>
          </a:prstGeom>
          <a:noFill/>
          <a:ln w="9525">
            <a:noFill/>
            <a:miter lim="800000"/>
            <a:headEnd/>
            <a:tailEnd/>
          </a:ln>
        </p:spPr>
      </p:pic>
      <p:pic>
        <p:nvPicPr>
          <p:cNvPr id="193540" name="Picture 9" descr="http://sr.photos2.fotosearch.com/bthumb/CSP/CSP991/k12403722.jpg"/>
          <p:cNvPicPr>
            <a:picLocks noChangeAspect="1" noChangeArrowheads="1"/>
          </p:cNvPicPr>
          <p:nvPr/>
        </p:nvPicPr>
        <p:blipFill>
          <a:blip r:embed="rId4" cstate="print"/>
          <a:srcRect/>
          <a:stretch>
            <a:fillRect/>
          </a:stretch>
        </p:blipFill>
        <p:spPr bwMode="auto">
          <a:xfrm>
            <a:off x="0" y="4708525"/>
            <a:ext cx="1800225" cy="2149475"/>
          </a:xfrm>
          <a:prstGeom prst="rect">
            <a:avLst/>
          </a:prstGeom>
          <a:noFill/>
          <a:ln w="9525">
            <a:noFill/>
            <a:miter lim="800000"/>
            <a:headEnd/>
            <a:tailEnd/>
          </a:ln>
        </p:spPr>
      </p:pic>
      <p:sp>
        <p:nvSpPr>
          <p:cNvPr id="3" name="Espaço Reservado para Conteúdo 2"/>
          <p:cNvSpPr>
            <a:spLocks noGrp="1"/>
          </p:cNvSpPr>
          <p:nvPr>
            <p:ph idx="1"/>
          </p:nvPr>
        </p:nvSpPr>
        <p:spPr>
          <a:xfrm>
            <a:off x="468313" y="1412875"/>
            <a:ext cx="8229600" cy="4525963"/>
          </a:xfrm>
        </p:spPr>
        <p:txBody>
          <a:bodyPr rtlCol="0">
            <a:normAutofit fontScale="25000" lnSpcReduction="20000"/>
          </a:bodyPr>
          <a:lstStyle/>
          <a:p>
            <a:pPr marL="365760" indent="-256032" algn="ctr" eaLnBrk="1" fontAlgn="auto" hangingPunct="1">
              <a:spcAft>
                <a:spcPts val="0"/>
              </a:spcAft>
              <a:buFont typeface="Wingdings 3"/>
              <a:buNone/>
              <a:defRPr/>
            </a:pPr>
            <a:endParaRPr lang="pt-BR" sz="3600" b="1" i="1" dirty="0" smtClean="0"/>
          </a:p>
          <a:p>
            <a:pPr marL="365760" indent="-256032" algn="just">
              <a:buNone/>
              <a:defRPr/>
            </a:pPr>
            <a:r>
              <a:rPr lang="pt-BR" sz="5500" dirty="0" smtClean="0"/>
              <a:t>      </a:t>
            </a:r>
            <a:r>
              <a:rPr lang="pt-BR" sz="8000" dirty="0" smtClean="0"/>
              <a:t>...O valor do benefício previdenciário a ser pago à ex-mulher que figura como dependente de servidor aposentado e já falecido, deve corresponder, proporcionalmente, ao quantum da pensão alimentícia fixada quando da separação ou divórcio, devendo o respectivo percentual corresponder à totalidade dos proventos a que teria direito o instituidor, sob pena de majoração da pensão alimentícia, sem qualquer base legal que a justifique. Distribuir igualmente a pensão por morte entre à ex-cônjuge e a companheira do servidor falecido, com quem conviveu durante 17 anos, sem que, nesse interregno, tenha a ex-consorte buscado revisar a pensão alimentícia, </a:t>
            </a:r>
            <a:r>
              <a:rPr lang="pt-BR" sz="8000" dirty="0" err="1" smtClean="0"/>
              <a:t>refoge</a:t>
            </a:r>
            <a:r>
              <a:rPr lang="pt-BR" sz="8000" dirty="0" smtClean="0"/>
              <a:t> ao princípio da razoabilidade, bem assim ofende o princípio da proporcionalidade, na medida em que deve ser assegurada a percepção da pensão, nos valores e condições estipulados no título que fixou o direito aos alimentos, sob pena de enriquecimento sem causa. (TJ-SC - AC: 100943 SC 2009.010094-3, Relator: Carlos Adilson Silva, Data de Julgamento: 31/01/2012,  Terceira Câmara de Direito Público, Data de Publicação: Apelação Cível n. , da Capital) </a:t>
            </a:r>
          </a:p>
          <a:p>
            <a:pPr marL="365760" indent="-256032" algn="just">
              <a:buNone/>
              <a:defRPr/>
            </a:pPr>
            <a:r>
              <a:rPr lang="pt-BR" sz="8000" dirty="0" smtClean="0"/>
              <a:t/>
            </a:r>
            <a:br>
              <a:rPr lang="pt-BR" sz="8000" dirty="0" smtClean="0"/>
            </a:br>
            <a:endParaRPr lang="pt-BR" sz="8000" dirty="0"/>
          </a:p>
        </p:txBody>
      </p:sp>
      <p:sp>
        <p:nvSpPr>
          <p:cNvPr id="3686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2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normAutofit lnSpcReduction="10000"/>
          </a:bodyPr>
          <a:lstStyle/>
          <a:p>
            <a:pPr algn="ctr">
              <a:buFont typeface="Wingdings 3" pitchFamily="18" charset="2"/>
              <a:buNone/>
              <a:defRPr/>
            </a:pPr>
            <a:endParaRPr lang="pt-BR" sz="5000" b="1" i="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DEPENDÊNCIA ECONÔMICA E RECEBIMENTO DE VALORES</a:t>
            </a:r>
          </a:p>
          <a:p>
            <a:pPr>
              <a:buFont typeface="Wingdings 3" pitchFamily="18" charset="2"/>
              <a:buNone/>
              <a:defRPr/>
            </a:pPr>
            <a:endParaRPr lang="pt-BR"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538"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61175"/>
          </a:xfrm>
          <a:prstGeom prst="rect">
            <a:avLst/>
          </a:prstGeom>
          <a:noFill/>
          <a:ln w="9525">
            <a:noFill/>
            <a:miter lim="800000"/>
            <a:headEnd/>
            <a:tailEnd/>
          </a:ln>
        </p:spPr>
      </p:pic>
      <p:pic>
        <p:nvPicPr>
          <p:cNvPr id="193539" name="Picture 7" descr="http://sr.photos2.fotosearch.com/bthumb/CSP/CSP992/k13347126.jpg"/>
          <p:cNvPicPr>
            <a:picLocks noChangeAspect="1" noChangeArrowheads="1"/>
          </p:cNvPicPr>
          <p:nvPr/>
        </p:nvPicPr>
        <p:blipFill>
          <a:blip r:embed="rId3" cstate="print"/>
          <a:srcRect/>
          <a:stretch>
            <a:fillRect/>
          </a:stretch>
        </p:blipFill>
        <p:spPr bwMode="auto">
          <a:xfrm>
            <a:off x="7308850" y="4481513"/>
            <a:ext cx="1835150" cy="2376487"/>
          </a:xfrm>
          <a:prstGeom prst="rect">
            <a:avLst/>
          </a:prstGeom>
          <a:noFill/>
          <a:ln w="9525">
            <a:noFill/>
            <a:miter lim="800000"/>
            <a:headEnd/>
            <a:tailEnd/>
          </a:ln>
        </p:spPr>
      </p:pic>
      <p:pic>
        <p:nvPicPr>
          <p:cNvPr id="193540" name="Picture 9" descr="http://sr.photos2.fotosearch.com/bthumb/CSP/CSP991/k12403722.jpg"/>
          <p:cNvPicPr>
            <a:picLocks noChangeAspect="1" noChangeArrowheads="1"/>
          </p:cNvPicPr>
          <p:nvPr/>
        </p:nvPicPr>
        <p:blipFill>
          <a:blip r:embed="rId4" cstate="print"/>
          <a:srcRect/>
          <a:stretch>
            <a:fillRect/>
          </a:stretch>
        </p:blipFill>
        <p:spPr bwMode="auto">
          <a:xfrm>
            <a:off x="0" y="4708525"/>
            <a:ext cx="1800225" cy="2149475"/>
          </a:xfrm>
          <a:prstGeom prst="rect">
            <a:avLst/>
          </a:prstGeom>
          <a:noFill/>
          <a:ln w="9525">
            <a:noFill/>
            <a:miter lim="800000"/>
            <a:headEnd/>
            <a:tailEnd/>
          </a:ln>
        </p:spPr>
      </p:pic>
      <p:sp>
        <p:nvSpPr>
          <p:cNvPr id="3" name="Espaço Reservado para Conteúdo 2"/>
          <p:cNvSpPr>
            <a:spLocks noGrp="1"/>
          </p:cNvSpPr>
          <p:nvPr>
            <p:ph idx="1"/>
          </p:nvPr>
        </p:nvSpPr>
        <p:spPr>
          <a:xfrm>
            <a:off x="468313" y="1412875"/>
            <a:ext cx="8229600" cy="4525963"/>
          </a:xfrm>
        </p:spPr>
        <p:txBody>
          <a:bodyPr rtlCol="0">
            <a:noAutofit/>
          </a:bodyPr>
          <a:lstStyle/>
          <a:p>
            <a:pPr marL="365125" indent="-4763" algn="just" eaLnBrk="1" fontAlgn="auto" hangingPunct="1">
              <a:spcAft>
                <a:spcPts val="0"/>
              </a:spcAft>
              <a:buFont typeface="Wingdings 3"/>
              <a:buNone/>
              <a:defRPr/>
            </a:pPr>
            <a:r>
              <a:rPr lang="pt-BR" sz="2000" b="1" i="1" dirty="0" smtClean="0"/>
              <a:t>...</a:t>
            </a:r>
            <a:r>
              <a:rPr lang="pt-BR" sz="2000" dirty="0" smtClean="0"/>
              <a:t>O art. 6º, inc. VIII, da Lei Complementar Estadual n. 412/2008, considera dependentes os pais que vivam sob a dependência econômica do segurado. Logo, os genitores do segurado que vem a falecer devem comprovar que dependiam economicamente do de </a:t>
            </a:r>
            <a:r>
              <a:rPr lang="pt-BR" sz="2000" dirty="0" err="1" smtClean="0"/>
              <a:t>cujus</a:t>
            </a:r>
            <a:r>
              <a:rPr lang="pt-BR" sz="2000" dirty="0" smtClean="0"/>
              <a:t> para fazerem jus à pensão por morte. In </a:t>
            </a:r>
            <a:r>
              <a:rPr lang="pt-BR" sz="2000" dirty="0" err="1" smtClean="0"/>
              <a:t>casu</a:t>
            </a:r>
            <a:r>
              <a:rPr lang="pt-BR" sz="2000" dirty="0" smtClean="0"/>
              <a:t>, o acervo documental evidencia que a postulante carecia do auxílio monetário de sua filha para adquirir medicamentos e alimentos, de sorte que a procedência do pedido inaugural era mesmo de rigor, mormente porque, em que pese a renda familiar superar um salário mínimo, os valores despendidos com saúde e alimentação excedem aos rendimentos da requerente. Afora isso, é cediço que o recebimento de benefício do INSS não afasta o direito à percepção da pensão por morte da autarquia previdenciária estadual. [...].”(TJ-SC - AC: 20130186764 São José 2013.018676-4, Relator: Carlos Adilson Silva, Data de Julgamento: 29/03/2016,  Primeira Câmara de Direito Público, )</a:t>
            </a:r>
            <a:br>
              <a:rPr lang="pt-BR" sz="2000" dirty="0" smtClean="0"/>
            </a:br>
            <a:endParaRPr lang="pt-BR" sz="2000" dirty="0"/>
          </a:p>
        </p:txBody>
      </p:sp>
      <p:sp>
        <p:nvSpPr>
          <p:cNvPr id="3686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2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lstStyle/>
          <a:p>
            <a:pPr algn="ctr">
              <a:buFont typeface="Wingdings 3" pitchFamily="18" charset="2"/>
              <a:buNone/>
              <a:defRPr/>
            </a:pPr>
            <a:endParaRPr lang="pt-BR" sz="5000" b="1" i="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ISONOMIA E EC n.º 70/12</a:t>
            </a:r>
          </a:p>
          <a:p>
            <a:pPr>
              <a:buFont typeface="Wingdings 3" pitchFamily="18" charset="2"/>
              <a:buNone/>
              <a:defRPr/>
            </a:pPr>
            <a:endParaRPr lang="pt-BR"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6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Espaço Reservado para Conteúdo 2"/>
          <p:cNvSpPr>
            <a:spLocks noGrp="1"/>
          </p:cNvSpPr>
          <p:nvPr>
            <p:ph idx="1"/>
          </p:nvPr>
        </p:nvSpPr>
        <p:spPr/>
        <p:txBody>
          <a:bodyPr/>
          <a:lstStyle/>
          <a:p>
            <a:pPr marL="514350" indent="-514350" algn="ctr">
              <a:buFont typeface="Wingdings 3" pitchFamily="18" charset="2"/>
              <a:buNone/>
            </a:pPr>
            <a:endParaRPr lang="pt-BR" altLang="pt-BR" sz="3600" b="1" dirty="0" smtClean="0"/>
          </a:p>
          <a:p>
            <a:pPr marL="514350" indent="-514350" algn="ctr">
              <a:buFont typeface="Wingdings 3" pitchFamily="18" charset="2"/>
              <a:buNone/>
            </a:pPr>
            <a:endParaRPr lang="pt-BR" altLang="pt-BR" sz="4000" b="1" dirty="0" smtClean="0"/>
          </a:p>
          <a:p>
            <a:pPr marL="514350" indent="-514350" algn="ctr">
              <a:buFont typeface="Wingdings 3" pitchFamily="18" charset="2"/>
              <a:buNone/>
            </a:pPr>
            <a:r>
              <a:rPr lang="pt-BR" altLang="pt-BR" sz="4000" b="1" i="1" dirty="0" smtClean="0">
                <a:solidFill>
                  <a:srgbClr val="FF0000"/>
                </a:solidFill>
              </a:rPr>
              <a:t>Lei n.º 13.135/15</a:t>
            </a:r>
          </a:p>
        </p:txBody>
      </p:sp>
      <p:sp>
        <p:nvSpPr>
          <p:cNvPr id="2" name="Título 1"/>
          <p:cNvSpPr>
            <a:spLocks noGrp="1"/>
          </p:cNvSpPr>
          <p:nvPr>
            <p:ph type="title"/>
          </p:nvPr>
        </p:nvSpPr>
        <p:spPr/>
        <p:txBody>
          <a:bodyPr/>
          <a:lstStyle/>
          <a:p>
            <a:pPr>
              <a:defRPr/>
            </a:pP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6" name="Picture 6" descr="F:\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85347" name="Espaço Reservado para Conteúdo 2"/>
          <p:cNvSpPr>
            <a:spLocks noGrp="1"/>
          </p:cNvSpPr>
          <p:nvPr>
            <p:ph idx="1"/>
          </p:nvPr>
        </p:nvSpPr>
        <p:spPr/>
        <p:txBody>
          <a:bodyPr/>
          <a:lstStyle/>
          <a:p>
            <a:pPr algn="just">
              <a:buFont typeface="Wingdings 3" pitchFamily="18" charset="2"/>
              <a:buNone/>
            </a:pPr>
            <a:r>
              <a:rPr lang="pt-BR" altLang="pt-BR" sz="2400" smtClean="0"/>
              <a:t>	</a:t>
            </a:r>
            <a:r>
              <a:rPr lang="pt-BR" altLang="pt-BR" sz="2200" smtClean="0"/>
              <a:t>Art. 6º - A. </a:t>
            </a:r>
            <a:r>
              <a:rPr lang="pt-BR" altLang="pt-BR" sz="2200" b="1" i="1" smtClean="0"/>
              <a:t>O servidor</a:t>
            </a:r>
            <a:r>
              <a:rPr lang="pt-BR" altLang="pt-BR" sz="2200" b="1" smtClean="0"/>
              <a:t> </a:t>
            </a:r>
            <a:r>
              <a:rPr lang="pt-BR" altLang="pt-BR" sz="2200" smtClean="0"/>
              <a:t>da União, dos Estados, do Distrito Federal e dos Municípios, incluídas suas autarquias e fundações, </a:t>
            </a:r>
            <a:r>
              <a:rPr lang="pt-BR" altLang="pt-BR" sz="2200" b="1" i="1" smtClean="0"/>
              <a:t>que tenha ingressado no serviço público até a data de publicação desta Emenda Constitucional</a:t>
            </a:r>
            <a:r>
              <a:rPr lang="pt-BR" altLang="pt-BR" sz="2200" i="1" smtClean="0"/>
              <a:t> </a:t>
            </a:r>
            <a:r>
              <a:rPr lang="pt-BR" altLang="pt-BR" sz="2200" b="1" i="1" smtClean="0"/>
              <a:t>e que tenha se aposentado ou venha a se aposentar por invalidez permanente</a:t>
            </a:r>
            <a:r>
              <a:rPr lang="pt-BR" altLang="pt-BR" sz="2200" smtClean="0"/>
              <a:t>, com fundamento no inciso I do § 1º do art. 40 da Constituição Federal, tem direito a proventos de aposentadoria calculados com base na remuneração do cargo efetivo em que se der a aposentadoria, na forma da lei, não sendo aplicáveis as disposições constantes dos §§ 3º, 8º e 17 do art. 40 da Constituição Federal. </a:t>
            </a:r>
          </a:p>
        </p:txBody>
      </p:sp>
      <p:sp>
        <p:nvSpPr>
          <p:cNvPr id="921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6370" name="Picture 6" descr="F:\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86371" name="Espaço Reservado para Conteúdo 2"/>
          <p:cNvSpPr>
            <a:spLocks noGrp="1"/>
          </p:cNvSpPr>
          <p:nvPr>
            <p:ph idx="1"/>
          </p:nvPr>
        </p:nvSpPr>
        <p:spPr/>
        <p:txBody>
          <a:bodyPr/>
          <a:lstStyle/>
          <a:p>
            <a:pPr algn="just">
              <a:buFont typeface="Wingdings 3" pitchFamily="18" charset="2"/>
              <a:buNone/>
            </a:pPr>
            <a:r>
              <a:rPr lang="pt-BR" altLang="pt-BR" sz="3200" smtClean="0"/>
              <a:t>	Parágrafo único. Aplica-se ao valor dos proventos de aposentadorias concedidas com base no caput o disposto no art. 7º desta Emenda Constitucional, </a:t>
            </a:r>
            <a:r>
              <a:rPr lang="pt-BR" altLang="pt-BR" sz="3200" b="1" i="1" smtClean="0"/>
              <a:t>observando-se igual critério de revisão às pensões derivadas dos proventos desses servidores.</a:t>
            </a:r>
          </a:p>
        </p:txBody>
      </p:sp>
      <p:sp>
        <p:nvSpPr>
          <p:cNvPr id="921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394" name="Picture 4" descr="C:\Users\Bruno\Documents\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87395" name="Espaço Reservado para Conteúdo 2"/>
          <p:cNvSpPr>
            <a:spLocks noGrp="1"/>
          </p:cNvSpPr>
          <p:nvPr>
            <p:ph idx="1"/>
          </p:nvPr>
        </p:nvSpPr>
        <p:spPr>
          <a:xfrm>
            <a:off x="457200" y="1484313"/>
            <a:ext cx="8229600" cy="4522787"/>
          </a:xfrm>
        </p:spPr>
        <p:txBody>
          <a:bodyPr/>
          <a:lstStyle/>
          <a:p>
            <a:pPr marL="109538" indent="0" algn="just">
              <a:buFont typeface="Wingdings 3" pitchFamily="18" charset="2"/>
              <a:buNone/>
            </a:pPr>
            <a:r>
              <a:rPr lang="pt-BR" altLang="pt-BR" sz="2600" b="1" smtClean="0"/>
              <a:t>Acórdão n.º 1.139/2015 – TCU – 1ª Câmara</a:t>
            </a:r>
          </a:p>
          <a:p>
            <a:pPr marL="109538" indent="0" algn="just">
              <a:buFont typeface="Wingdings 3" pitchFamily="18" charset="2"/>
              <a:buNone/>
            </a:pPr>
            <a:r>
              <a:rPr lang="pt-BR" altLang="pt-BR" sz="2600" smtClean="0"/>
              <a:t>SUMÁRIO: PENSÕES CIVIS. FALHA NA FUNDAMENTAÇÃO LEGAL E NO CRITÉRIO DE REAJUSTAMENTO DE UM DOS BENEFÍCIOS, INSTITUÍDO POR EX-SERVIDOR, ENTÃO APOSENTADO POR INVALIDEZ, FALECIDO EM DATA POSTERIOR AO ADVENTO DA EMENDA CONSTITUCIONAL 70/2012. ILEGALIDADE. NEGATIVA DE REGISTRO. LEGALIDADE E REGISTRO DOS DEMAIS ATOS. DETERMINAÇÕES.</a:t>
            </a:r>
          </a:p>
        </p:txBody>
      </p:sp>
      <p:sp>
        <p:nvSpPr>
          <p:cNvPr id="19458" name="Título 1"/>
          <p:cNvSpPr>
            <a:spLocks noGrp="1"/>
          </p:cNvSpPr>
          <p:nvPr>
            <p:ph type="title"/>
          </p:nvPr>
        </p:nvSpPr>
        <p:spPr/>
        <p:txBody>
          <a:bodyPr/>
          <a:lstStyle/>
          <a:p>
            <a:pPr eaLnBrk="1" fontAlgn="auto" hangingPunct="1">
              <a:spcAft>
                <a:spcPts val="0"/>
              </a:spcAft>
              <a:defRPr/>
            </a:pPr>
            <a:endParaRPr lang="pt-B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4018"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lstStyle/>
          <a:p>
            <a:pPr algn="ctr">
              <a:buFont typeface="Wingdings 3" pitchFamily="18" charset="2"/>
              <a:buNone/>
              <a:defRPr/>
            </a:pPr>
            <a:endParaRPr lang="pt-BR" sz="5000" b="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REAJUSTE E DIREITO ADQUIRIDO</a:t>
            </a:r>
          </a:p>
          <a:p>
            <a:pPr>
              <a:buFont typeface="Wingdings 3" pitchFamily="18" charset="2"/>
              <a:buNone/>
              <a:defRPr/>
            </a:pPr>
            <a:endParaRPr lang="pt-BR"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42"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ítulo 1"/>
          <p:cNvSpPr>
            <a:spLocks noGrp="1"/>
          </p:cNvSpPr>
          <p:nvPr>
            <p:ph type="title"/>
          </p:nvPr>
        </p:nvSpPr>
        <p:spPr/>
        <p:txBody>
          <a:bodyPr/>
          <a:lstStyle/>
          <a:p>
            <a:pPr>
              <a:defRPr/>
            </a:pPr>
            <a:r>
              <a:rPr lang="pt-BR" dirty="0" smtClean="0"/>
              <a:t>EC n.º 41/03</a:t>
            </a:r>
            <a:endParaRPr lang="pt-BR" dirty="0"/>
          </a:p>
        </p:txBody>
      </p:sp>
      <p:sp>
        <p:nvSpPr>
          <p:cNvPr id="215044" name="Espaço Reservado para Conteúdo 2"/>
          <p:cNvSpPr>
            <a:spLocks noGrp="1"/>
          </p:cNvSpPr>
          <p:nvPr>
            <p:ph idx="1"/>
          </p:nvPr>
        </p:nvSpPr>
        <p:spPr/>
        <p:txBody>
          <a:bodyPr/>
          <a:lstStyle/>
          <a:p>
            <a:pPr marL="107950" indent="0" algn="just">
              <a:buFont typeface="Wingdings 3" pitchFamily="18" charset="2"/>
              <a:buNone/>
            </a:pPr>
            <a:r>
              <a:rPr lang="pt-BR" altLang="pt-BR" sz="3000" smtClean="0"/>
              <a:t>Art. 3º É assegurada a concessão, a qualquer tempo, de aposentadoria aos servidores públicos, bem como pensão aos seus dependentes, que, até a data de publicação desta Emenda, tenham cumprido todos os requisitos para obtenção desses benefícios, com base nos critérios da legislação então vigente.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6" name="Picture 2" descr="C:\Users\Bruno\Documents\Site\MODELOS\CURSO - MODELO.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ítulo 1"/>
          <p:cNvSpPr>
            <a:spLocks noGrp="1"/>
          </p:cNvSpPr>
          <p:nvPr>
            <p:ph type="title"/>
          </p:nvPr>
        </p:nvSpPr>
        <p:spPr/>
        <p:txBody>
          <a:bodyPr>
            <a:normAutofit/>
          </a:bodyPr>
          <a:lstStyle/>
          <a:p>
            <a:pPr>
              <a:defRPr/>
            </a:pPr>
            <a:endParaRPr lang="pt-BR" b="1" dirty="0"/>
          </a:p>
        </p:txBody>
      </p:sp>
      <p:sp>
        <p:nvSpPr>
          <p:cNvPr id="185348" name="Espaço Reservado para Conteúdo 2"/>
          <p:cNvSpPr>
            <a:spLocks noGrp="1"/>
          </p:cNvSpPr>
          <p:nvPr>
            <p:ph idx="1"/>
          </p:nvPr>
        </p:nvSpPr>
        <p:spPr/>
        <p:txBody>
          <a:bodyPr>
            <a:noAutofit/>
          </a:bodyPr>
          <a:lstStyle/>
          <a:p>
            <a:pPr marL="0" indent="0" algn="just">
              <a:buNone/>
            </a:pPr>
            <a:r>
              <a:rPr lang="pt-BR" sz="2300" dirty="0" smtClean="0"/>
              <a:t>Ementa: RECURSO EXTRAORDINÁRIO. CONSTITUCIONAL. PREVIDENCIÁRIO. PENSÃO POR MORTE. INSTITUIDOR APOSENTADO ANTES DA EMENDA CONSTITUCIONAL 41/2003, PORÉM FALECIDO APÓS SEU ADVENTO. DIREITO DO PENSIONISTA À PARIDADE. IMPOSSIBILIDADE. EXCEÇÃO: ART. 3º DA EC 47/2005. RECURSO EXTRAORDINÁRIO A QUE SE DÁ PARCIAL PROVIMENTO. I – O benefício previdenciário da pensão por morte deve ser regido pela lei vigente à época do óbito de seu instituidor. </a:t>
            </a:r>
            <a:r>
              <a:rPr lang="pt-BR" sz="2300" b="1" dirty="0" smtClean="0"/>
              <a:t>II – Às pensões derivadas de óbito de servidores aposentados nos termos do art. 3º da EC 47/2005 é garantido o direito à paridade.</a:t>
            </a:r>
            <a:r>
              <a:rPr lang="pt-BR" sz="2300" dirty="0" smtClean="0"/>
              <a:t> III – Recurso extraordinário a que se dá parcial provimento. (STF. RE 603580, Relator(a):  Min. RICARDO LEWANDOWSKI, Tribunal Pleno, julgado em 20/05/2015, ACÓRDÃO ELETRÔNICO REPERCUSSÃO GERAL - MÉRITO </a:t>
            </a:r>
            <a:r>
              <a:rPr lang="pt-BR" sz="2300" dirty="0" err="1" smtClean="0"/>
              <a:t>DJe</a:t>
            </a:r>
            <a:r>
              <a:rPr lang="pt-BR" sz="2300" dirty="0" smtClean="0"/>
              <a:t>-152 DIVULG 03-08-2015 PUBLIC 04-08-2015)</a:t>
            </a:r>
            <a:endParaRPr lang="pt-BR" altLang="pt-BR" sz="2300" dirty="0" smtClean="0"/>
          </a:p>
        </p:txBody>
      </p:sp>
    </p:spTree>
    <p:extLst>
      <p:ext uri="{BB962C8B-B14F-4D97-AF65-F5344CB8AC3E}">
        <p14:creationId xmlns:p14="http://schemas.microsoft.com/office/powerpoint/2010/main" xmlns="" val="8471644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ítulo 1"/>
          <p:cNvSpPr>
            <a:spLocks noGrp="1"/>
          </p:cNvSpPr>
          <p:nvPr>
            <p:ph type="title"/>
          </p:nvPr>
        </p:nvSpPr>
        <p:spPr/>
        <p:txBody>
          <a:bodyPr/>
          <a:lstStyle/>
          <a:p>
            <a:endParaRPr lang="pt-BR" altLang="pt-BR" smtClean="0"/>
          </a:p>
        </p:txBody>
      </p:sp>
      <p:pic>
        <p:nvPicPr>
          <p:cNvPr id="47107" name="Picture 2" descr="C:\Users\Bruno\Documents\Fotos\Livros\LIVROS.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0" y="0"/>
            <a:ext cx="9144000" cy="6858000"/>
          </a:xfrm>
          <a:noFill/>
        </p:spPr>
      </p:pic>
    </p:spTree>
    <p:extLst>
      <p:ext uri="{BB962C8B-B14F-4D97-AF65-F5344CB8AC3E}">
        <p14:creationId xmlns:p14="http://schemas.microsoft.com/office/powerpoint/2010/main" xmlns="" val="15055167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descr="F:\Site\MODELOS\CURSO - MODELO.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7410" name="Rectangle 4"/>
          <p:cNvSpPr>
            <a:spLocks noGrp="1" noChangeArrowheads="1"/>
          </p:cNvSpPr>
          <p:nvPr>
            <p:ph type="ctrTitle"/>
          </p:nvPr>
        </p:nvSpPr>
        <p:spPr/>
        <p:txBody>
          <a:bodyPr/>
          <a:lstStyle/>
          <a:p>
            <a:pPr eaLnBrk="1" fontAlgn="auto" hangingPunct="1">
              <a:spcAft>
                <a:spcPts val="0"/>
              </a:spcAft>
              <a:defRPr/>
            </a:pPr>
            <a:r>
              <a:rPr lang="pt-BR" i="1" smtClean="0"/>
              <a:t>Obrigado!!</a:t>
            </a:r>
          </a:p>
        </p:txBody>
      </p:sp>
      <p:sp>
        <p:nvSpPr>
          <p:cNvPr id="37892" name="Rectangle 5"/>
          <p:cNvSpPr>
            <a:spLocks noGrp="1" noChangeArrowheads="1"/>
          </p:cNvSpPr>
          <p:nvPr>
            <p:ph type="subTitle" idx="1"/>
          </p:nvPr>
        </p:nvSpPr>
        <p:spPr>
          <a:xfrm>
            <a:off x="760413" y="3611563"/>
            <a:ext cx="7772400" cy="1200150"/>
          </a:xfrm>
        </p:spPr>
        <p:txBody>
          <a:bodyPr>
            <a:normAutofit/>
          </a:bodyPr>
          <a:lstStyle/>
          <a:p>
            <a:pPr marR="0" eaLnBrk="1" hangingPunct="1">
              <a:buFont typeface="Arial" panose="020B0604020202020204" pitchFamily="34" charset="0"/>
              <a:buNone/>
            </a:pPr>
            <a:r>
              <a:rPr lang="pt-BR" altLang="pt-BR" sz="3000" i="1" dirty="0" smtClean="0">
                <a:solidFill>
                  <a:srgbClr val="00B0F0"/>
                </a:solidFill>
                <a:hlinkClick r:id="rId3"/>
              </a:rPr>
              <a:t>brunosafreiremartins@hotmail.com</a:t>
            </a:r>
            <a:endParaRPr lang="pt-BR" altLang="pt-BR" sz="3000" i="1" dirty="0" smtClean="0">
              <a:solidFill>
                <a:srgbClr val="00B0F0"/>
              </a:solidFill>
            </a:endParaRPr>
          </a:p>
          <a:p>
            <a:pPr marR="0" eaLnBrk="1" hangingPunct="1">
              <a:buFont typeface="Arial" panose="020B0604020202020204" pitchFamily="34" charset="0"/>
              <a:buNone/>
            </a:pPr>
            <a:r>
              <a:rPr lang="pt-BR" altLang="pt-BR" sz="3000" i="1" dirty="0" smtClean="0">
                <a:solidFill>
                  <a:srgbClr val="00B0F0"/>
                </a:solidFill>
                <a:hlinkClick r:id="rId4"/>
              </a:rPr>
              <a:t>bmprofprev@gmail.com</a:t>
            </a:r>
            <a:endParaRPr lang="pt-BR" altLang="pt-BR" sz="3000" i="1" dirty="0" smtClean="0">
              <a:solidFill>
                <a:srgbClr val="00B0F0"/>
              </a:solidFill>
            </a:endParaRPr>
          </a:p>
          <a:p>
            <a:pPr marR="0" eaLnBrk="1" hangingPunct="1">
              <a:buFont typeface="Arial" panose="020B0604020202020204" pitchFamily="34" charset="0"/>
              <a:buNone/>
            </a:pPr>
            <a:endParaRPr lang="pt-BR" altLang="pt-BR" sz="3000" i="1" dirty="0" smtClean="0"/>
          </a:p>
          <a:p>
            <a:pPr marR="0" eaLnBrk="1" hangingPunct="1">
              <a:buFont typeface="Arial" panose="020B0604020202020204" pitchFamily="34" charset="0"/>
              <a:buNone/>
            </a:pPr>
            <a:endParaRPr lang="pt-BR" altLang="pt-BR" sz="3000" i="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99683" name="Espaço Reservado para Conteúdo 2"/>
          <p:cNvSpPr>
            <a:spLocks noGrp="1"/>
          </p:cNvSpPr>
          <p:nvPr>
            <p:ph idx="1"/>
          </p:nvPr>
        </p:nvSpPr>
        <p:spPr/>
        <p:txBody>
          <a:bodyPr/>
          <a:lstStyle/>
          <a:p>
            <a:pPr marL="109538" indent="0" algn="just">
              <a:buFont typeface="Wingdings 3" pitchFamily="18" charset="2"/>
              <a:buNone/>
            </a:pPr>
            <a:r>
              <a:rPr lang="pt-BR" sz="2200" smtClean="0"/>
              <a:t>a) As novas regras para concessão e manutenção do benefício de pensão por morte inseridas na Lei nº 8.213/1991 pela Lei nº 13.135/2015 </a:t>
            </a:r>
            <a:r>
              <a:rPr lang="pt-BR" sz="2200" b="1" i="1" smtClean="0">
                <a:solidFill>
                  <a:srgbClr val="FF0000"/>
                </a:solidFill>
              </a:rPr>
              <a:t>podem e devem</a:t>
            </a:r>
            <a:r>
              <a:rPr lang="pt-BR" sz="2200" smtClean="0"/>
              <a:t> ser adotadas, mediante reprodução em lei local, para os servidores amparados pelos RPPS dos Estados, do Distrito Federal e dos Municípios, a exemplo do que se deu na Lei nº 8.112/1990, para o RPPS da União, pois, além de evitar distorções, impedindo a concessão de benefícios em situações que não guardam conformidade com os objetivos da previdência social, também serão favoráveis à busca do equilíbrio financeiro atuarial dos RPPS, princípio estatuído no art. 1º da Lei nº 9.717/1998, no art. 69 da Lei de Responsabilidade Fiscal e no caput do art. 40 da Constituição Federal.</a:t>
            </a:r>
            <a:endParaRPr lang="pt-BR" altLang="pt-BR" sz="2200" b="1" smtClean="0"/>
          </a:p>
        </p:txBody>
      </p:sp>
      <p:sp>
        <p:nvSpPr>
          <p:cNvPr id="2" name="Título 1"/>
          <p:cNvSpPr>
            <a:spLocks noGrp="1"/>
          </p:cNvSpPr>
          <p:nvPr>
            <p:ph type="title"/>
          </p:nvPr>
        </p:nvSpPr>
        <p:spPr/>
        <p:txBody>
          <a:bodyPr>
            <a:normAutofit fontScale="90000"/>
          </a:bodyPr>
          <a:lstStyle/>
          <a:p>
            <a:pPr>
              <a:defRPr/>
            </a:pPr>
            <a:r>
              <a:rPr lang="pt-BR" dirty="0"/>
              <a:t>NOTA </a:t>
            </a:r>
            <a:r>
              <a:rPr lang="pt-BR" dirty="0" smtClean="0"/>
              <a:t>TÉCNICA </a:t>
            </a:r>
            <a:r>
              <a:rPr lang="pt-BR" dirty="0"/>
              <a:t>Nº </a:t>
            </a:r>
            <a:r>
              <a:rPr lang="pt-BR" dirty="0" smtClean="0"/>
              <a:t>11/2015 </a:t>
            </a:r>
            <a:r>
              <a:rPr lang="pt-BR" dirty="0"/>
              <a:t>CGNAL/DRPSP/SPPS/MPS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730"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Espaço Reservado para Conteúdo 2"/>
          <p:cNvSpPr>
            <a:spLocks noGrp="1"/>
          </p:cNvSpPr>
          <p:nvPr>
            <p:ph idx="1"/>
          </p:nvPr>
        </p:nvSpPr>
        <p:spPr/>
        <p:txBody>
          <a:bodyPr>
            <a:normAutofit fontScale="40000" lnSpcReduction="20000"/>
          </a:bodyPr>
          <a:lstStyle/>
          <a:p>
            <a:pPr marL="109728" indent="0" algn="just">
              <a:buFont typeface="Wingdings 3" pitchFamily="18" charset="2"/>
              <a:buNone/>
              <a:defRPr/>
            </a:pPr>
            <a:r>
              <a:rPr lang="pt-BR" sz="12800" dirty="0" smtClean="0"/>
              <a:t>O </a:t>
            </a:r>
            <a:r>
              <a:rPr lang="pt-BR" sz="12800" dirty="0"/>
              <a:t>cônjuge divorciado ou separado judicialmente ou de fato, com percepção de </a:t>
            </a:r>
            <a:r>
              <a:rPr lang="pt-BR" sz="12800" b="1" dirty="0">
                <a:solidFill>
                  <a:srgbClr val="FF0000"/>
                </a:solidFill>
              </a:rPr>
              <a:t>pensão alimentícia estabelecida </a:t>
            </a:r>
            <a:r>
              <a:rPr lang="pt-BR" sz="12800" b="1" dirty="0" smtClean="0">
                <a:solidFill>
                  <a:srgbClr val="FF0000"/>
                </a:solidFill>
              </a:rPr>
              <a:t>judicialmente</a:t>
            </a:r>
          </a:p>
          <a:p>
            <a:pPr marL="109728" indent="0" algn="just">
              <a:buFont typeface="Wingdings 3" pitchFamily="18" charset="2"/>
              <a:buNone/>
              <a:defRPr/>
            </a:pPr>
            <a:endParaRPr lang="pt-BR" sz="12800" dirty="0" smtClean="0"/>
          </a:p>
        </p:txBody>
      </p:sp>
      <p:sp>
        <p:nvSpPr>
          <p:cNvPr id="2" name="Título 1"/>
          <p:cNvSpPr>
            <a:spLocks noGrp="1"/>
          </p:cNvSpPr>
          <p:nvPr>
            <p:ph type="title"/>
          </p:nvPr>
        </p:nvSpPr>
        <p:spPr/>
        <p:txBody>
          <a:bodyPr/>
          <a:lstStyle/>
          <a:p>
            <a:pPr>
              <a:defRPr/>
            </a:pPr>
            <a:r>
              <a:rPr lang="pt-BR" dirty="0" smtClean="0"/>
              <a:t>ROL DE BENEFICIÁRIOS</a:t>
            </a:r>
            <a:endParaRPr lang="pt-B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92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09923" name="Espaço Reservado para Conteúdo 1"/>
          <p:cNvSpPr>
            <a:spLocks noGrp="1"/>
          </p:cNvSpPr>
          <p:nvPr>
            <p:ph idx="1"/>
          </p:nvPr>
        </p:nvSpPr>
        <p:spPr/>
        <p:txBody>
          <a:bodyPr>
            <a:normAutofit/>
          </a:bodyPr>
          <a:lstStyle/>
          <a:p>
            <a:pPr marL="109538" indent="0" algn="just">
              <a:buFont typeface="Wingdings 3" pitchFamily="18" charset="2"/>
              <a:buNone/>
            </a:pPr>
            <a:r>
              <a:rPr lang="pt-BR" altLang="pt-BR" sz="3200" b="1" dirty="0" smtClean="0">
                <a:solidFill>
                  <a:srgbClr val="FF0000"/>
                </a:solidFill>
              </a:rPr>
              <a:t>CARÊNCIA:</a:t>
            </a:r>
            <a:r>
              <a:rPr lang="pt-BR" altLang="pt-BR" sz="3200" b="1" dirty="0" smtClean="0"/>
              <a:t> 18 contribuições mensais.</a:t>
            </a:r>
            <a:r>
              <a:rPr lang="pt-BR" altLang="pt-BR" sz="3200" dirty="0" smtClean="0"/>
              <a:t> </a:t>
            </a:r>
          </a:p>
          <a:p>
            <a:pPr marL="109538" indent="0" algn="just">
              <a:buFont typeface="Wingdings 3" pitchFamily="18" charset="2"/>
              <a:buNone/>
            </a:pPr>
            <a:r>
              <a:rPr lang="pt-BR" altLang="pt-BR" sz="3200" dirty="0" smtClean="0"/>
              <a:t>Obs.: computa-se tempo de RGPS ou de RPPS.</a:t>
            </a:r>
          </a:p>
          <a:p>
            <a:pPr marL="109538" indent="0" algn="just">
              <a:buFont typeface="Wingdings 3" pitchFamily="18" charset="2"/>
              <a:buNone/>
            </a:pPr>
            <a:endParaRPr lang="pt-BR" altLang="pt-BR" sz="3200" dirty="0" smtClean="0"/>
          </a:p>
          <a:p>
            <a:pPr marL="109538" indent="0" algn="just">
              <a:buFont typeface="Wingdings 3" pitchFamily="18" charset="2"/>
              <a:buNone/>
            </a:pPr>
            <a:r>
              <a:rPr lang="pt-BR" altLang="pt-BR" sz="3200" b="1" dirty="0" smtClean="0">
                <a:solidFill>
                  <a:srgbClr val="FF0000"/>
                </a:solidFill>
              </a:rPr>
              <a:t>TEMPO MÍNIMO DE CASAMENTO OU UNIÃO ESTÁVEL:</a:t>
            </a:r>
            <a:r>
              <a:rPr lang="pt-BR" altLang="pt-BR" sz="3200" dirty="0" smtClean="0"/>
              <a:t> </a:t>
            </a:r>
            <a:r>
              <a:rPr lang="pt-BR" altLang="pt-BR" sz="3200" b="1" dirty="0" smtClean="0"/>
              <a:t>2 anos.</a:t>
            </a:r>
          </a:p>
          <a:p>
            <a:pPr marL="109538" indent="0" algn="just">
              <a:buFont typeface="Wingdings 3" pitchFamily="18" charset="2"/>
              <a:buNone/>
            </a:pPr>
            <a:r>
              <a:rPr lang="pt-BR" b="1" dirty="0" err="1" smtClean="0"/>
              <a:t>Memorando-Circular</a:t>
            </a:r>
            <a:r>
              <a:rPr lang="pt-BR" b="1" dirty="0" smtClean="0"/>
              <a:t> Conjunto n° 2/DIRBEN/DIRSAT/PFE/DIRAT/INSS, de 13/1/2015</a:t>
            </a:r>
            <a:endParaRPr lang="pt-BR" altLang="pt-BR" sz="3200" b="1" dirty="0" smtClean="0"/>
          </a:p>
        </p:txBody>
      </p:sp>
      <p:sp>
        <p:nvSpPr>
          <p:cNvPr id="3" name="Título 2"/>
          <p:cNvSpPr>
            <a:spLocks noGrp="1"/>
          </p:cNvSpPr>
          <p:nvPr>
            <p:ph type="title"/>
          </p:nvPr>
        </p:nvSpPr>
        <p:spPr/>
        <p:txBody>
          <a:bodyPr/>
          <a:lstStyle/>
          <a:p>
            <a:pPr>
              <a:defRPr/>
            </a:pPr>
            <a:r>
              <a:rPr lang="pt-BR" dirty="0" smtClean="0"/>
              <a:t>CÔNJUGE E COMPANHEIRO</a:t>
            </a:r>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92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09923" name="Espaço Reservado para Conteúdo 1"/>
          <p:cNvSpPr>
            <a:spLocks noGrp="1"/>
          </p:cNvSpPr>
          <p:nvPr>
            <p:ph idx="1"/>
          </p:nvPr>
        </p:nvSpPr>
        <p:spPr/>
        <p:txBody>
          <a:bodyPr>
            <a:normAutofit/>
          </a:bodyPr>
          <a:lstStyle/>
          <a:p>
            <a:pPr marL="109538" indent="0" algn="ctr">
              <a:buFont typeface="Wingdings 3" pitchFamily="18" charset="2"/>
              <a:buNone/>
            </a:pPr>
            <a:endParaRPr lang="pt-BR" altLang="pt-BR" sz="8000" b="1" dirty="0" smtClean="0">
              <a:solidFill>
                <a:srgbClr val="FF0000"/>
              </a:solidFill>
            </a:endParaRPr>
          </a:p>
          <a:p>
            <a:pPr marL="109538" indent="0" algn="ctr">
              <a:buFont typeface="Wingdings 3" pitchFamily="18" charset="2"/>
              <a:buNone/>
            </a:pPr>
            <a:r>
              <a:rPr lang="pt-BR" altLang="pt-BR" sz="8000" b="1" dirty="0" smtClean="0">
                <a:solidFill>
                  <a:srgbClr val="FF0000"/>
                </a:solidFill>
              </a:rPr>
              <a:t>RMS n.º 33.008</a:t>
            </a:r>
            <a:endParaRPr lang="pt-BR" altLang="pt-BR" sz="8000" b="1" dirty="0" smtClean="0"/>
          </a:p>
        </p:txBody>
      </p:sp>
      <p:sp>
        <p:nvSpPr>
          <p:cNvPr id="3" name="Título 2"/>
          <p:cNvSpPr>
            <a:spLocks noGrp="1"/>
          </p:cNvSpPr>
          <p:nvPr>
            <p:ph type="title"/>
          </p:nvPr>
        </p:nvSpPr>
        <p:spPr/>
        <p:txBody>
          <a:bodyPr/>
          <a:lstStyle/>
          <a:p>
            <a:pPr>
              <a:defRPr/>
            </a:pPr>
            <a:r>
              <a:rPr lang="pt-BR" dirty="0" smtClean="0"/>
              <a:t>PROVA DA UNIÃO ESTÁVEL</a:t>
            </a: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22" name="Picture 2" descr="G:\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Subtítulo 2"/>
          <p:cNvSpPr>
            <a:spLocks noGrp="1"/>
          </p:cNvSpPr>
          <p:nvPr>
            <p:ph idx="1"/>
          </p:nvPr>
        </p:nvSpPr>
        <p:spPr/>
        <p:txBody>
          <a:bodyPr/>
          <a:lstStyle/>
          <a:p>
            <a:pPr algn="ctr">
              <a:buFont typeface="Wingdings 3" pitchFamily="18" charset="2"/>
              <a:buNone/>
              <a:defRPr/>
            </a:pPr>
            <a:endParaRPr lang="pt-BR" sz="5000" b="1" dirty="0" smtClean="0">
              <a:solidFill>
                <a:srgbClr val="FF0000"/>
              </a:solidFill>
              <a:effectLst>
                <a:outerShdw blurRad="38100" dist="38100" dir="2700000" algn="tl">
                  <a:srgbClr val="000000">
                    <a:alpha val="43137"/>
                  </a:srgbClr>
                </a:outerShdw>
              </a:effectLst>
            </a:endParaRPr>
          </a:p>
          <a:p>
            <a:pPr algn="ctr">
              <a:buFont typeface="Wingdings 3" pitchFamily="18" charset="2"/>
              <a:buNone/>
              <a:defRPr/>
            </a:pPr>
            <a:r>
              <a:rPr lang="pt-BR" sz="6000" b="1" i="1" dirty="0" smtClean="0">
                <a:effectLst>
                  <a:outerShdw blurRad="38100" dist="38100" dir="2700000" algn="tl">
                    <a:srgbClr val="000000">
                      <a:alpha val="43137"/>
                    </a:srgbClr>
                  </a:outerShdw>
                </a:effectLst>
              </a:rPr>
              <a:t>CUMULAÇÃO</a:t>
            </a:r>
          </a:p>
          <a:p>
            <a:pPr>
              <a:buFont typeface="Wingdings 3" pitchFamily="18" charset="2"/>
              <a:buNone/>
              <a:defRPr/>
            </a:pPr>
            <a:endParaRPr lang="pt-BR" dirty="0" smtClean="0"/>
          </a:p>
          <a:p>
            <a:pPr>
              <a:buFont typeface="Wingdings 3" pitchFamily="18" charset="2"/>
              <a:buNone/>
              <a:defRPr/>
            </a:pPr>
            <a:endParaRPr lang="pt-BR" dirty="0"/>
          </a:p>
        </p:txBody>
      </p:sp>
      <p:sp>
        <p:nvSpPr>
          <p:cNvPr id="2" name="Título 1"/>
          <p:cNvSpPr>
            <a:spLocks noGrp="1"/>
          </p:cNvSpPr>
          <p:nvPr>
            <p:ph type="title"/>
          </p:nvPr>
        </p:nvSpPr>
        <p:spPr/>
        <p:txBody>
          <a:bodyPr/>
          <a:lstStyle/>
          <a:p>
            <a:pPr>
              <a:defRPr/>
            </a:pP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8195" name="CaixaDeTexto 5"/>
          <p:cNvSpPr txBox="1">
            <a:spLocks noChangeArrowheads="1"/>
          </p:cNvSpPr>
          <p:nvPr/>
        </p:nvSpPr>
        <p:spPr bwMode="auto">
          <a:xfrm>
            <a:off x="539750" y="1692275"/>
            <a:ext cx="8064500" cy="2849563"/>
          </a:xfrm>
          <a:prstGeom prst="rect">
            <a:avLst/>
          </a:prstGeom>
          <a:noFill/>
          <a:ln w="9525">
            <a:noFill/>
            <a:miter lim="800000"/>
            <a:headEnd/>
            <a:tailEnd/>
          </a:ln>
        </p:spPr>
        <p:txBody>
          <a:bodyPr>
            <a:spAutoFit/>
          </a:bodyPr>
          <a:lstStyle/>
          <a:p>
            <a:pPr algn="just">
              <a:lnSpc>
                <a:spcPct val="80000"/>
              </a:lnSpc>
              <a:buFontTx/>
              <a:buChar char="-"/>
              <a:defRPr/>
            </a:pPr>
            <a:r>
              <a:rPr lang="pt-BR" sz="2800" b="1" dirty="0"/>
              <a:t>TIPOS DE CUMULAÇÃO:</a:t>
            </a:r>
          </a:p>
          <a:p>
            <a:pPr algn="just">
              <a:lnSpc>
                <a:spcPct val="80000"/>
              </a:lnSpc>
              <a:buFontTx/>
              <a:buChar char="-"/>
              <a:defRPr/>
            </a:pPr>
            <a:endParaRPr lang="pt-BR" sz="2800" b="1" dirty="0"/>
          </a:p>
          <a:p>
            <a:pPr marL="514350" indent="-514350" algn="just">
              <a:lnSpc>
                <a:spcPct val="80000"/>
              </a:lnSpc>
              <a:buFontTx/>
              <a:buAutoNum type="alphaLcParenR"/>
              <a:defRPr/>
            </a:pPr>
            <a:r>
              <a:rPr lang="pt-BR" sz="2800" dirty="0"/>
              <a:t>Voluntária.</a:t>
            </a:r>
          </a:p>
          <a:p>
            <a:pPr marL="514350" indent="-514350" algn="just">
              <a:lnSpc>
                <a:spcPct val="80000"/>
              </a:lnSpc>
              <a:buFontTx/>
              <a:buAutoNum type="alphaLcParenR"/>
              <a:defRPr/>
            </a:pPr>
            <a:endParaRPr lang="pt-BR" sz="2800" dirty="0"/>
          </a:p>
          <a:p>
            <a:pPr marL="514350" indent="-514350" algn="just">
              <a:lnSpc>
                <a:spcPct val="80000"/>
              </a:lnSpc>
              <a:buFontTx/>
              <a:buAutoNum type="alphaLcParenR"/>
              <a:defRPr/>
            </a:pPr>
            <a:r>
              <a:rPr lang="pt-BR" sz="2800" dirty="0"/>
              <a:t>Obrigatória.</a:t>
            </a:r>
          </a:p>
          <a:p>
            <a:pPr marL="514350" indent="-514350" algn="just">
              <a:lnSpc>
                <a:spcPct val="80000"/>
              </a:lnSpc>
              <a:buFontTx/>
              <a:buAutoNum type="alphaLcParenR"/>
              <a:defRPr/>
            </a:pPr>
            <a:endParaRPr lang="pt-BR" sz="2800" dirty="0"/>
          </a:p>
          <a:p>
            <a:pPr marL="514350" indent="-514350" algn="just">
              <a:lnSpc>
                <a:spcPct val="80000"/>
              </a:lnSpc>
              <a:buFontTx/>
              <a:buAutoNum type="alphaLcParenR"/>
              <a:defRPr/>
            </a:pPr>
            <a:r>
              <a:rPr lang="pt-BR" sz="2800" dirty="0"/>
              <a:t>Involuntária.</a:t>
            </a:r>
          </a:p>
          <a:p>
            <a:pPr algn="just">
              <a:lnSpc>
                <a:spcPct val="80000"/>
              </a:lnSpc>
              <a:buFontTx/>
              <a:buChar char="-"/>
              <a:defRPr/>
            </a:pPr>
            <a:endParaRPr lang="pt-B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7330" name="Picture 2" descr="C:\Users\Bruno\Documents\Site\MODELOS\CURSO - MODEL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65891" name="CaixaDeTexto 5"/>
          <p:cNvSpPr txBox="1">
            <a:spLocks noChangeArrowheads="1"/>
          </p:cNvSpPr>
          <p:nvPr/>
        </p:nvSpPr>
        <p:spPr bwMode="auto">
          <a:xfrm>
            <a:off x="565150" y="1012825"/>
            <a:ext cx="8064500" cy="5427663"/>
          </a:xfrm>
          <a:prstGeom prst="rect">
            <a:avLst/>
          </a:prstGeom>
          <a:noFill/>
          <a:ln>
            <a:noFill/>
          </a:ln>
          <a:extLst>
            <a:ext uri="{909E8E84-426E-40DD-AFC4-6F175D3DCCD1}"/>
            <a:ext uri="{91240B29-F687-4F45-9708-019B960494DF}"/>
          </a:extLst>
        </p:spPr>
        <p:txBody>
          <a:bodyPr>
            <a:spAutoFit/>
          </a:bodyPr>
          <a:lstStyle>
            <a:lvl1pPr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algn="just">
              <a:buFont typeface="Wingdings 3" pitchFamily="18" charset="2"/>
              <a:buNone/>
              <a:defRPr/>
            </a:pPr>
            <a:r>
              <a:rPr lang="pt-BR" sz="2600" cap="all" dirty="0" smtClean="0"/>
              <a:t>ADMINISTRATIVO. SERVIDOR PÚBLICO CIVIL. REMUNERAÇÃO. PROFESSORA EM ATIVIDADE. CUMULATIVIDADE COM PENSÃO POR MORTE. POSSIBILIDADE. ABATE-TETO.</a:t>
            </a:r>
            <a:endParaRPr lang="pt-BR" sz="2600" dirty="0" smtClean="0"/>
          </a:p>
          <a:p>
            <a:pPr algn="just">
              <a:buFont typeface="Wingdings 3" pitchFamily="18" charset="2"/>
              <a:buNone/>
              <a:defRPr/>
            </a:pPr>
            <a:r>
              <a:rPr lang="pt-BR" sz="2600" dirty="0" smtClean="0"/>
              <a:t>1.  A jurisprudência desta Corte é pacífica no sentido de que "</a:t>
            </a:r>
            <a:r>
              <a:rPr lang="pt-BR" sz="2600" i="1" dirty="0" smtClean="0"/>
              <a:t>para aplicação do limite remuneratório constitucional do art. 37, XI da Carta Política, os respectivos benefícios devem ser considerados isoladamente, pois se trata de proventos distintos e cumuláveis legalmente".</a:t>
            </a:r>
            <a:endParaRPr lang="pt-BR" sz="2600" dirty="0" smtClean="0"/>
          </a:p>
          <a:p>
            <a:pPr algn="just">
              <a:buFont typeface="Wingdings 3" pitchFamily="18" charset="2"/>
              <a:buNone/>
              <a:defRPr/>
            </a:pPr>
            <a:r>
              <a:rPr lang="pt-BR" sz="2600" dirty="0" smtClean="0"/>
              <a:t>2. Apelação provida. (TRF4. APELAÇÃO CÍVEL Nº 5044871-33.2014.4.04.7100/RS)</a:t>
            </a:r>
          </a:p>
          <a:p>
            <a:pPr algn="just" eaLnBrk="1" hangingPunct="1">
              <a:spcBef>
                <a:spcPct val="0"/>
              </a:spcBef>
              <a:buClrTx/>
              <a:buSzTx/>
              <a:buFontTx/>
              <a:buNone/>
              <a:defRPr/>
            </a:pPr>
            <a:endParaRPr lang="pt-BR" altLang="pt-BR" sz="2800" dirty="0" smtClean="0">
              <a:latin typeface="Arial" charset="0"/>
              <a:cs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6525</TotalTime>
  <Words>920</Words>
  <Application>Microsoft Office PowerPoint</Application>
  <PresentationFormat>Apresentação na tela (4:3)</PresentationFormat>
  <Paragraphs>61</Paragraphs>
  <Slides>27</Slides>
  <Notes>0</Notes>
  <HiddenSlides>0</HiddenSlides>
  <MMClips>0</MMClips>
  <ScaleCrop>false</ScaleCrop>
  <HeadingPairs>
    <vt:vector size="4" baseType="variant">
      <vt:variant>
        <vt:lpstr>Tema</vt:lpstr>
      </vt:variant>
      <vt:variant>
        <vt:i4>1</vt:i4>
      </vt:variant>
      <vt:variant>
        <vt:lpstr>Títulos de slides</vt:lpstr>
      </vt:variant>
      <vt:variant>
        <vt:i4>27</vt:i4>
      </vt:variant>
    </vt:vector>
  </HeadingPairs>
  <TitlesOfParts>
    <vt:vector size="28" baseType="lpstr">
      <vt:lpstr>Tema do Office</vt:lpstr>
      <vt:lpstr>PENSÃO POR MORTE Aspectos Controvertidos</vt:lpstr>
      <vt:lpstr>Slide 2</vt:lpstr>
      <vt:lpstr>NOTA TÉCNICA Nº 11/2015 CGNAL/DRPSP/SPPS/MPS</vt:lpstr>
      <vt:lpstr>ROL DE BENEFICIÁRIOS</vt:lpstr>
      <vt:lpstr>CÔNJUGE E COMPANHEIRO</vt:lpstr>
      <vt:lpstr>PROVA DA UNIÃO ESTÁVEL</vt:lpstr>
      <vt:lpstr>Slide 7</vt:lpstr>
      <vt:lpstr>Slide 8</vt:lpstr>
      <vt:lpstr>Slide 9</vt:lpstr>
      <vt:lpstr>Slide 10</vt:lpstr>
      <vt:lpstr>Slide 11</vt:lpstr>
      <vt:lpstr>STJ</vt:lpstr>
      <vt:lpstr>STF</vt:lpstr>
      <vt:lpstr>Slide 14</vt:lpstr>
      <vt:lpstr>Slide 15</vt:lpstr>
      <vt:lpstr>Slide 16</vt:lpstr>
      <vt:lpstr>Slide 17</vt:lpstr>
      <vt:lpstr>Slide 18</vt:lpstr>
      <vt:lpstr>Slide 19</vt:lpstr>
      <vt:lpstr>Slide 20</vt:lpstr>
      <vt:lpstr>Slide 21</vt:lpstr>
      <vt:lpstr>Slide 22</vt:lpstr>
      <vt:lpstr>Slide 23</vt:lpstr>
      <vt:lpstr>EC n.º 41/03</vt:lpstr>
      <vt:lpstr>Slide 25</vt:lpstr>
      <vt:lpstr>Slide 26</vt:lpstr>
      <vt:lpstr>Obrigado!!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PREVIDÊNCIA DO SERVIDOR PÚBLICO CIVIL</dc:title>
  <dc:creator>sad</dc:creator>
  <cp:lastModifiedBy>Karol</cp:lastModifiedBy>
  <cp:revision>388</cp:revision>
  <dcterms:created xsi:type="dcterms:W3CDTF">2005-11-03T19:34:46Z</dcterms:created>
  <dcterms:modified xsi:type="dcterms:W3CDTF">2016-06-16T10:29:11Z</dcterms:modified>
</cp:coreProperties>
</file>